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5" r:id="rId3"/>
    <p:sldId id="256" r:id="rId4"/>
    <p:sldId id="257" r:id="rId5"/>
    <p:sldId id="258" r:id="rId6"/>
    <p:sldId id="259" r:id="rId7"/>
    <p:sldId id="262" r:id="rId8"/>
    <p:sldId id="271" r:id="rId9"/>
    <p:sldId id="287" r:id="rId10"/>
    <p:sldId id="288" r:id="rId11"/>
    <p:sldId id="289" r:id="rId12"/>
    <p:sldId id="290" r:id="rId13"/>
    <p:sldId id="291" r:id="rId14"/>
    <p:sldId id="292" r:id="rId15"/>
    <p:sldId id="297" r:id="rId16"/>
    <p:sldId id="302" r:id="rId17"/>
    <p:sldId id="266" r:id="rId18"/>
    <p:sldId id="268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79568C-B63D-4568-A590-C3EBB31D8C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CF9E48-722C-44F2-903F-8071CDDC2A96}">
      <dgm:prSet custT="1"/>
      <dgm:spPr/>
      <dgm:t>
        <a:bodyPr/>
        <a:lstStyle/>
        <a:p>
          <a:r>
            <a:rPr lang="zh-CN" altLang="en-US" sz="3600" b="1" i="0" dirty="0" smtClean="0">
              <a:solidFill>
                <a:srgbClr val="7030A0"/>
              </a:solidFill>
            </a:rPr>
            <a:t>项目概述（项目背景）</a:t>
          </a:r>
          <a:endParaRPr lang="en-US" sz="3600" b="1" dirty="0">
            <a:solidFill>
              <a:srgbClr val="7030A0"/>
            </a:solidFill>
          </a:endParaRPr>
        </a:p>
      </dgm:t>
    </dgm:pt>
    <dgm:pt modelId="{25F034C8-512F-407A-8011-4E49C84E7504}" cxnId="{C5333796-9B90-4061-ABE1-B5612E00F17D}" type="parTrans">
      <dgm:prSet/>
      <dgm:spPr/>
      <dgm:t>
        <a:bodyPr/>
        <a:lstStyle/>
        <a:p>
          <a:endParaRPr lang="en-US" sz="3600" b="1">
            <a:solidFill>
              <a:srgbClr val="7030A0"/>
            </a:solidFill>
          </a:endParaRPr>
        </a:p>
      </dgm:t>
    </dgm:pt>
    <dgm:pt modelId="{ACE0C209-70A5-4AA4-81DE-B72BD603FE0A}" cxnId="{C5333796-9B90-4061-ABE1-B5612E00F17D}" type="sibTrans">
      <dgm:prSet/>
      <dgm:spPr/>
      <dgm:t>
        <a:bodyPr/>
        <a:lstStyle/>
        <a:p>
          <a:endParaRPr lang="en-US" sz="3600" b="1">
            <a:solidFill>
              <a:srgbClr val="7030A0"/>
            </a:solidFill>
          </a:endParaRPr>
        </a:p>
      </dgm:t>
    </dgm:pt>
    <dgm:pt modelId="{7FBBAB32-35F3-46E1-821C-A0EA844738D0}" type="pres">
      <dgm:prSet presAssocID="{B979568C-B63D-4568-A590-C3EBB31D8C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A61AEF-7924-4245-92EC-5B64FA97A33C}" type="pres">
      <dgm:prSet presAssocID="{A8CF9E48-722C-44F2-903F-8071CDDC2A96}" presName="parentText" presStyleLbl="node1" presStyleIdx="0" presStyleCnt="1" custLinFactNeighborX="-499" custLinFactNeighborY="9208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469DBA-F7C9-4100-B7A5-B89707B9B6C4}" type="presOf" srcId="{B979568C-B63D-4568-A590-C3EBB31D8CC8}" destId="{7FBBAB32-35F3-46E1-821C-A0EA844738D0}" srcOrd="0" destOrd="0" presId="urn:microsoft.com/office/officeart/2005/8/layout/vList2"/>
    <dgm:cxn modelId="{C5333796-9B90-4061-ABE1-B5612E00F17D}" srcId="{B979568C-B63D-4568-A590-C3EBB31D8CC8}" destId="{A8CF9E48-722C-44F2-903F-8071CDDC2A96}" srcOrd="0" destOrd="0" parTransId="{25F034C8-512F-407A-8011-4E49C84E7504}" sibTransId="{ACE0C209-70A5-4AA4-81DE-B72BD603FE0A}"/>
    <dgm:cxn modelId="{524114D3-B59C-427D-9EEB-E3C35AFE1110}" type="presOf" srcId="{A8CF9E48-722C-44F2-903F-8071CDDC2A96}" destId="{FAA61AEF-7924-4245-92EC-5B64FA97A33C}" srcOrd="0" destOrd="0" presId="urn:microsoft.com/office/officeart/2005/8/layout/vList2"/>
    <dgm:cxn modelId="{5D5F9E8B-832F-49A5-AD87-BE991C678CB3}" type="presParOf" srcId="{7FBBAB32-35F3-46E1-821C-A0EA844738D0}" destId="{FAA61AEF-7924-4245-92EC-5B64FA97A33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61AEF-7924-4245-92EC-5B64FA97A33C}">
      <dsp:nvSpPr>
        <dsp:cNvPr id="0" name=""/>
        <dsp:cNvSpPr/>
      </dsp:nvSpPr>
      <dsp:spPr>
        <a:xfrm>
          <a:off x="0" y="774"/>
          <a:ext cx="9603273" cy="559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1" i="0" kern="1200" dirty="0" smtClean="0">
              <a:solidFill>
                <a:srgbClr val="7030A0"/>
              </a:solidFill>
            </a:rPr>
            <a:t>项目概述（项目背景）</a:t>
          </a:r>
          <a:endParaRPr lang="en-US" sz="3600" b="1" kern="1200" dirty="0">
            <a:solidFill>
              <a:srgbClr val="7030A0"/>
            </a:solidFill>
          </a:endParaRPr>
        </a:p>
      </dsp:txBody>
      <dsp:txXfrm>
        <a:off x="27321" y="28095"/>
        <a:ext cx="9548631" cy="5050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sz="9600" dirty="0"/>
              <a:t>”</a:t>
            </a:r>
            <a:endParaRPr lang="en-US" sz="9600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sz="9600" dirty="0"/>
              <a:t>“</a:t>
            </a:r>
            <a:endParaRPr lang="en-US" sz="9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jpe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8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项目团队介绍</a:t>
            </a:r>
            <a:endParaRPr lang="en-US" dirty="0"/>
          </a:p>
          <a:p>
            <a:r>
              <a:rPr lang="zh-CN" altLang="en-US" dirty="0" smtClean="0"/>
              <a:t>项目概述</a:t>
            </a:r>
            <a:endParaRPr lang="en-US" dirty="0"/>
          </a:p>
          <a:p>
            <a:r>
              <a:rPr lang="zh-CN" altLang="en-US" dirty="0" smtClean="0"/>
              <a:t>项目实现技术</a:t>
            </a:r>
            <a:endParaRPr lang="en-US" dirty="0"/>
          </a:p>
          <a:p>
            <a:r>
              <a:rPr lang="zh-CN" altLang="en-US" dirty="0" smtClean="0"/>
              <a:t>挑战和解决方案</a:t>
            </a:r>
            <a:endParaRPr lang="en-US" dirty="0"/>
          </a:p>
          <a:p>
            <a:r>
              <a:rPr lang="zh-CN" altLang="en-US" dirty="0" smtClean="0"/>
              <a:t>项目未来愿景</a:t>
            </a:r>
            <a:endParaRPr lang="en-US" dirty="0"/>
          </a:p>
          <a:p>
            <a:r>
              <a:rPr lang="zh-CN" altLang="en-US" dirty="0" smtClean="0"/>
              <a:t>项目开发学习成果</a:t>
            </a:r>
            <a:endParaRPr lang="en-US" dirty="0"/>
          </a:p>
          <a:p>
            <a:r>
              <a:rPr lang="zh-CN" altLang="en-US" dirty="0" smtClean="0"/>
              <a:t>问题与回答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2788" y="595377"/>
            <a:ext cx="1711544" cy="13355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主要功能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93140" y="546735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卖家查看房产</a:t>
            </a:r>
            <a:endParaRPr lang="zh-CN" altLang="en-US"/>
          </a:p>
        </p:txBody>
      </p:sp>
      <p:pic>
        <p:nvPicPr>
          <p:cNvPr id="7" name="图片 6" descr="{2G2CH2@QD[_YYP_3R(@ZM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908810"/>
            <a:ext cx="4686935" cy="3558540"/>
          </a:xfrm>
          <a:prstGeom prst="rect">
            <a:avLst/>
          </a:prstGeom>
        </p:spPr>
      </p:pic>
      <p:pic>
        <p:nvPicPr>
          <p:cNvPr id="8" name="图片 7" descr="6{UKUVOCR@B6`7CKK0O{]I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795" y="1908810"/>
            <a:ext cx="2666365" cy="27711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661660" y="4679950"/>
            <a:ext cx="1776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卖家操作目录</a:t>
            </a:r>
            <a:endParaRPr lang="zh-CN" altLang="en-US"/>
          </a:p>
        </p:txBody>
      </p:sp>
      <p:pic>
        <p:nvPicPr>
          <p:cNvPr id="10" name="图片 9" descr="SFI]WJSYV@~BRFM`%AQL{[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760" y="2072640"/>
            <a:ext cx="3720465" cy="23260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851900" y="4679950"/>
            <a:ext cx="1944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房子的详细信息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主要功能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99590" y="601980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根据地图的条件筛选</a:t>
            </a:r>
            <a:endParaRPr lang="zh-CN" altLang="en-US"/>
          </a:p>
        </p:txBody>
      </p:sp>
      <p:pic>
        <p:nvPicPr>
          <p:cNvPr id="6" name="图片 5" descr="@XKM_]HM`9([LKE9YNI}Z1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705" y="2072005"/>
            <a:ext cx="5304790" cy="3816985"/>
          </a:xfrm>
          <a:prstGeom prst="rect">
            <a:avLst/>
          </a:prstGeom>
        </p:spPr>
      </p:pic>
      <p:pic>
        <p:nvPicPr>
          <p:cNvPr id="7" name="图片 6" descr="Q@KCX)O}CI@L~4GAAG0Q9%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770" y="2072005"/>
            <a:ext cx="5388610" cy="38169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41005" y="601980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根据地图发布房产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主要功能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88110" y="592709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新房的条件搜索</a:t>
            </a:r>
            <a:endParaRPr lang="zh-CN" altLang="en-US"/>
          </a:p>
        </p:txBody>
      </p:sp>
      <p:pic>
        <p:nvPicPr>
          <p:cNvPr id="7" name="图片 6" descr="R[0UU{54}0LZ{}D[J1)N@~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5580" y="2159000"/>
            <a:ext cx="5582285" cy="37680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915910" y="601980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新房搜索后的目录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" y="2001520"/>
            <a:ext cx="5930900" cy="4083050"/>
          </a:xfrm>
          <a:prstGeom prst="rect">
            <a:avLst/>
          </a:prstGeom>
        </p:spPr>
      </p:pic>
      <p:pic>
        <p:nvPicPr>
          <p:cNvPr id="6" name="图片 5" descr="R[0UU{54}0LZ{}D[J1)N@~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9075" y="2159000"/>
            <a:ext cx="5582285" cy="37680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2001520"/>
            <a:ext cx="5930900" cy="40830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主要功能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62735" y="592709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二手房的条件搜索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915910" y="601980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租房二手房搜索后的目录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720" y="2005965"/>
            <a:ext cx="5819140" cy="33947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855" y="2092325"/>
            <a:ext cx="5360670" cy="28390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主要功能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62735" y="592709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租房的条件搜索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915910" y="601980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租房二手房搜索后的目录</a:t>
            </a:r>
            <a:endParaRPr lang="zh-CN" altLang="en-US"/>
          </a:p>
        </p:txBody>
      </p:sp>
      <p:pic>
        <p:nvPicPr>
          <p:cNvPr id="9" name="图片 8" descr="OL`B`9IKNI@~(62IM5(XJ2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4310" y="2159000"/>
            <a:ext cx="5314950" cy="1866900"/>
          </a:xfrm>
          <a:prstGeom prst="rect">
            <a:avLst/>
          </a:prstGeom>
        </p:spPr>
      </p:pic>
      <p:pic>
        <p:nvPicPr>
          <p:cNvPr id="10" name="图片 9" descr="7(8(QNH3CY$K~Z~JKSXI2A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110" y="4029075"/>
            <a:ext cx="5391150" cy="1771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75" y="2159000"/>
            <a:ext cx="5652135" cy="36417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365" y="702365"/>
            <a:ext cx="10972799" cy="1179444"/>
          </a:xfrm>
        </p:spPr>
        <p:txBody>
          <a:bodyPr/>
          <a:lstStyle/>
          <a:p>
            <a:r>
              <a:rPr lang="zh-CN" altLang="en-US" b="1" dirty="0"/>
              <a:t>主要功能</a:t>
            </a:r>
            <a:endParaRPr lang="zh-CN" altLang="en-US" b="1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7505" y="1614170"/>
            <a:ext cx="6153785" cy="2891155"/>
          </a:xfrm>
          <a:prstGeom prst="rect">
            <a:avLst/>
          </a:prstGeom>
        </p:spPr>
      </p:pic>
      <p:pic>
        <p:nvPicPr>
          <p:cNvPr id="3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05" y="1602105"/>
            <a:ext cx="6153785" cy="2891155"/>
          </a:xfrm>
          <a:prstGeom prst="rect">
            <a:avLst/>
          </a:prstGeom>
        </p:spPr>
      </p:pic>
      <p:pic>
        <p:nvPicPr>
          <p:cNvPr id="6" name="图片 5" descr="((WJ95O(9S0S76JJV8C%H{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775" y="3545205"/>
            <a:ext cx="5706745" cy="26714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365" y="702365"/>
            <a:ext cx="10972799" cy="1179444"/>
          </a:xfrm>
        </p:spPr>
        <p:txBody>
          <a:bodyPr/>
          <a:lstStyle/>
          <a:p>
            <a:r>
              <a:rPr lang="zh-CN" altLang="en-US" b="1" dirty="0" smtClean="0"/>
              <a:t>项目开发学习成果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项目开发和演示过程中学习到的东西：</a:t>
            </a:r>
            <a:endParaRPr lang="en-US" dirty="0" smtClean="0"/>
          </a:p>
          <a:p>
            <a:pPr marL="0" indent="0">
              <a:buNone/>
            </a:pPr>
            <a:r>
              <a:rPr lang="en-US" altLang="zh-CN" dirty="0"/>
              <a:t>	1.</a:t>
            </a:r>
            <a:r>
              <a:rPr lang="zh-CN" altLang="en-US" dirty="0"/>
              <a:t>学会了如何调用地图的</a:t>
            </a:r>
            <a:r>
              <a:rPr lang="en-US" altLang="zh-CN" dirty="0"/>
              <a:t>WEB</a:t>
            </a:r>
            <a:r>
              <a:rPr lang="zh-CN" altLang="en-US" dirty="0"/>
              <a:t>服务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	2.</a:t>
            </a:r>
            <a:r>
              <a:rPr lang="zh-CN" altLang="en-US" dirty="0"/>
              <a:t>如何使用</a:t>
            </a:r>
            <a:r>
              <a:rPr lang="en-US" altLang="zh-CN" dirty="0"/>
              <a:t>AJAX</a:t>
            </a:r>
            <a:r>
              <a:rPr lang="zh-CN" altLang="en-US" dirty="0"/>
              <a:t>进行分页查询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	3.</a:t>
            </a:r>
            <a:r>
              <a:rPr lang="zh-CN" altLang="en-US" dirty="0"/>
              <a:t>如何在表单中上传图片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	4.</a:t>
            </a:r>
            <a:r>
              <a:rPr lang="zh-CN" altLang="en-US" dirty="0"/>
              <a:t>如何整合</a:t>
            </a:r>
            <a:r>
              <a:rPr lang="en-US" altLang="zh-CN" dirty="0"/>
              <a:t>SSM</a:t>
            </a:r>
            <a:r>
              <a:rPr lang="zh-CN" altLang="en-US" dirty="0"/>
              <a:t>框架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	5.</a:t>
            </a:r>
            <a:r>
              <a:rPr lang="zh-CN" altLang="en-US" dirty="0"/>
              <a:t>对于</a:t>
            </a:r>
            <a:r>
              <a:rPr lang="en-US" altLang="zh-CN" dirty="0"/>
              <a:t>MVC</a:t>
            </a:r>
            <a:r>
              <a:rPr lang="zh-CN" altLang="en-US" dirty="0"/>
              <a:t>模式理解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项目未来愿景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</a:t>
            </a:r>
            <a:r>
              <a:rPr lang="zh-CN" altLang="en-US" dirty="0"/>
              <a:t>由于时间问题，功能方面并没有那么完善，希望能在后面能有更多的功能添加上。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对于细节的限制和处理不到位，希望能不断改进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在界面设计等画面方面不够吸引人，希望可以更加好点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Question and answ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409" y="2663557"/>
            <a:ext cx="4055671" cy="313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tse1.mm.bing.net/th?&amp;id=OIP.Mbf4a764f97c71b4d0ecca6bc861bcb50H0&amp;w=181&amp;h=292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75" y="2663557"/>
            <a:ext cx="172402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tse1.mm.bing.net/th?&amp;id=OIP.M84b708281016e7ed324a2bdb1a41454co0&amp;w=300&amp;h=225&amp;c=0&amp;pid=1.9&amp;rs=0&amp;p=0&amp;r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289" y="3159456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tse1.mm.bing.net/th?&amp;id=OIP.M9d1bf3a50d020ff23000dcdf6435d812o0&amp;w=300&amp;h=192&amp;c=0&amp;pid=1.9&amp;rs=0&amp;p=0&amp;r=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508" y="2729855"/>
            <a:ext cx="4926304" cy="315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项目命题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搜房雷达网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2788" y="595376"/>
            <a:ext cx="2105440" cy="16429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3107169" cy="104923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开发团队</a:t>
            </a:r>
            <a:endParaRPr lang="en-US" dirty="0"/>
          </a:p>
        </p:txBody>
      </p:sp>
      <p:pic>
        <p:nvPicPr>
          <p:cNvPr id="1028" name="Picture 4" descr="http://tse1.mm.bing.net/th?&amp;id=OIP.M8b3a39774d84d14322b81d0f00ff04a2o0&amp;w=300&amp;h=150&amp;c=0&amp;pid=1.9&amp;rs=0&amp;p=0&amp;r=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97" y="614761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se1.mm.bing.net/th?&amp;id=OIP.Ma4b38bdab2e53b6e5162fc090fa537d2o0&amp;w=299&amp;h=143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3" y="2591945"/>
            <a:ext cx="28384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tse1.mm.bing.net/th?&amp;id=OIP.Ma4b38bdab2e53b6e5162fc090fa537d2o0&amp;w=299&amp;h=143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3" y="4396127"/>
            <a:ext cx="28384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tse1.mm.bing.net/th?&amp;id=OIP.Ma4b38bdab2e53b6e5162fc090fa537d2o0&amp;w=299&amp;h=143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347" y="2591945"/>
            <a:ext cx="28384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tse1.mm.bing.net/th?&amp;id=OIP.Ma4b38bdab2e53b6e5162fc090fa537d2o0&amp;w=299&amp;h=143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347" y="4396127"/>
            <a:ext cx="28384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64961" y="2606551"/>
            <a:ext cx="2700996" cy="13620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</a:rPr>
              <a:t>组长：张青</a:t>
            </a:r>
            <a:endParaRPr lang="zh-CN" alt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64961" y="4396127"/>
            <a:ext cx="2700996" cy="13620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组员：徐哲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983563" y="2606551"/>
            <a:ext cx="2700996" cy="13620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组员：贾玉璇 杨伟静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983563" y="4400997"/>
            <a:ext cx="2700996" cy="13620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组员：李佳世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1154955" y="1135823"/>
          <a:ext cx="9603274" cy="56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内容：</a:t>
            </a:r>
            <a:endParaRPr lang="zh-CN" altLang="en-US" dirty="0" smtClean="0"/>
          </a:p>
          <a:p>
            <a:r>
              <a:rPr lang="zh-CN" altLang="en-US" dirty="0"/>
              <a:t>一个类似于链家网的网站，可以进行搜索房子，购买房子，发布房子等有关于房子买卖的网站，包括了用户的各种操作与房子的各种信息。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项目实现技术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HTML-5/CSS/ Java Script</a:t>
            </a:r>
            <a:endParaRPr lang="en-US" dirty="0" smtClean="0"/>
          </a:p>
          <a:p>
            <a:r>
              <a:rPr lang="en-US" dirty="0" smtClean="0"/>
              <a:t>jquery/ajax</a:t>
            </a:r>
            <a:endParaRPr lang="en-US" dirty="0" smtClean="0"/>
          </a:p>
          <a:p>
            <a:r>
              <a:rPr lang="en-US" dirty="0" smtClean="0"/>
              <a:t>spring/springMVC</a:t>
            </a:r>
            <a:endParaRPr lang="en-US" dirty="0" smtClean="0"/>
          </a:p>
          <a:p>
            <a:r>
              <a:rPr lang="en-US" dirty="0" err="1" smtClean="0"/>
              <a:t>MyBatista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685324" cy="706964"/>
          </a:xfrm>
        </p:spPr>
        <p:txBody>
          <a:bodyPr/>
          <a:lstStyle/>
          <a:p>
            <a:r>
              <a:rPr lang="zh-CN" altLang="en-US" b="1" dirty="0" smtClean="0"/>
              <a:t>开发遇到的问题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在上传图片的过程中正常的表单数据无法上传，以及以什么形式上传并显示。</a:t>
            </a:r>
            <a:endParaRPr lang="zh-CN" altLang="en-US" dirty="0" smtClean="0"/>
          </a:p>
          <a:p>
            <a:r>
              <a:rPr lang="zh-CN" altLang="en-US" dirty="0" smtClean="0"/>
              <a:t>在筛选搜索功能时对于筛选项的判断和逻辑不清晰</a:t>
            </a:r>
            <a:endParaRPr lang="zh-CN" altLang="en-US" dirty="0" smtClean="0"/>
          </a:p>
          <a:p>
            <a:r>
              <a:rPr lang="zh-CN" altLang="en-US" dirty="0" smtClean="0"/>
              <a:t>在进行地图服务时时常会因</a:t>
            </a:r>
            <a:r>
              <a:rPr lang="en-US" altLang="zh-CN" dirty="0" smtClean="0"/>
              <a:t>JS</a:t>
            </a:r>
            <a:r>
              <a:rPr lang="zh-CN" altLang="en-US" dirty="0" smtClean="0"/>
              <a:t>而失效</a:t>
            </a:r>
            <a:endParaRPr lang="zh-CN" altLang="en-US" dirty="0" smtClean="0"/>
          </a:p>
          <a:p>
            <a:r>
              <a:rPr lang="zh-CN" altLang="en-US" dirty="0" smtClean="0"/>
              <a:t>对于从列表到单独的详细页面的参数传递问题</a:t>
            </a:r>
            <a:endParaRPr lang="zh-CN" altLang="en-US" dirty="0" smtClean="0"/>
          </a:p>
          <a:p>
            <a:r>
              <a:rPr lang="zh-CN" altLang="en-US" dirty="0" smtClean="0"/>
              <a:t>对于封装好的数据库查询只能返回</a:t>
            </a:r>
            <a:r>
              <a:rPr lang="en-US" altLang="zh-CN" dirty="0" smtClean="0"/>
              <a:t>List</a:t>
            </a:r>
            <a:endParaRPr lang="en-US" altLang="zh-CN" dirty="0" smtClean="0"/>
          </a:p>
          <a:p>
            <a:r>
              <a:rPr lang="zh-CN" altLang="en-US" dirty="0" smtClean="0"/>
              <a:t>分页功能实现</a:t>
            </a:r>
            <a:endParaRPr lang="zh-CN" altLang="en-US" dirty="0" smtClean="0"/>
          </a:p>
          <a:p>
            <a:r>
              <a:rPr lang="zh-CN" altLang="en-US" dirty="0" smtClean="0"/>
              <a:t>等等。。。。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主要功能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项目核心功能：</a:t>
            </a:r>
            <a:endParaRPr lang="zh-CN" altLang="en-US" dirty="0" smtClean="0"/>
          </a:p>
          <a:p>
            <a:r>
              <a:rPr lang="en-US" dirty="0"/>
              <a:t>1.</a:t>
            </a:r>
            <a:r>
              <a:rPr lang="zh-CN" altLang="en-US" dirty="0"/>
              <a:t>主页的目录和各种索引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卖家与买家的登陆注册和登陆后主页的变化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对于房屋的发布，查看其信息并修改信息</a:t>
            </a:r>
            <a:endParaRPr lang="zh-CN" altLang="en-US" dirty="0"/>
          </a:p>
          <a:p>
            <a:r>
              <a:rPr lang="en-US" altLang="zh-CN" dirty="0"/>
              <a:t>4.</a:t>
            </a:r>
            <a:r>
              <a:rPr lang="zh-CN" altLang="en-US" dirty="0"/>
              <a:t>对于房屋的条件筛选搜索</a:t>
            </a:r>
            <a:endParaRPr lang="zh-CN" altLang="en-US" dirty="0"/>
          </a:p>
          <a:p>
            <a:r>
              <a:rPr lang="en-US" altLang="zh-CN" dirty="0"/>
              <a:t>5.</a:t>
            </a:r>
            <a:r>
              <a:rPr lang="zh-CN" altLang="en-US" dirty="0"/>
              <a:t>地图地位找房以及有关定位设施等找房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主要功能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 descr="(X)AS0LH]00{(Y8[7H9LNH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110" y="2514600"/>
            <a:ext cx="6583680" cy="3505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865110" y="408305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主页的设计与索引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主要功能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934450" y="313436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卖家登陆以后的界面</a:t>
            </a:r>
            <a:endParaRPr lang="zh-CN" altLang="en-US"/>
          </a:p>
        </p:txBody>
      </p:sp>
      <p:pic>
        <p:nvPicPr>
          <p:cNvPr id="6" name="图片 5" descr="IT}JP_EKMJ1)I)RV@OUOYD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6585" y="2313940"/>
            <a:ext cx="3512820" cy="619125"/>
          </a:xfrm>
          <a:prstGeom prst="rect">
            <a:avLst/>
          </a:prstGeom>
        </p:spPr>
      </p:pic>
      <p:pic>
        <p:nvPicPr>
          <p:cNvPr id="7" name="图片 6" descr="G28VC_SEFWJYMXF80U4PSJ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05" y="2313940"/>
            <a:ext cx="3423920" cy="3378200"/>
          </a:xfrm>
          <a:prstGeom prst="rect">
            <a:avLst/>
          </a:prstGeom>
        </p:spPr>
      </p:pic>
      <p:pic>
        <p:nvPicPr>
          <p:cNvPr id="8" name="图片 7" descr="{GHKI3{`FQ7QNHCGDNO5A8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585" y="3871595"/>
            <a:ext cx="3499485" cy="6286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934450" y="493522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买家登陆以后的界面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623695" y="582930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登录界面</a:t>
            </a:r>
            <a:endParaRPr lang="zh-CN" altLang="en-US"/>
          </a:p>
        </p:txBody>
      </p:sp>
      <p:pic>
        <p:nvPicPr>
          <p:cNvPr id="11" name="图片 10" descr="P][P)281M)2X~5RU@19(6XQ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425" y="2313940"/>
            <a:ext cx="4328160" cy="33782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427980" y="582930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注册界面</a:t>
            </a:r>
            <a:endParaRPr lang="zh-CN" alt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790</Words>
  <Application>WPS 演示</Application>
  <PresentationFormat>宽屏</PresentationFormat>
  <Paragraphs>132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Wingdings 3</vt:lpstr>
      <vt:lpstr>Arial</vt:lpstr>
      <vt:lpstr>Century Gothic</vt:lpstr>
      <vt:lpstr>Segoe Print</vt:lpstr>
      <vt:lpstr>Symbol</vt:lpstr>
      <vt:lpstr>微软雅黑</vt:lpstr>
      <vt:lpstr>Arial Unicode MS</vt:lpstr>
      <vt:lpstr>Calibri</vt:lpstr>
      <vt:lpstr>Ion Boardroom</vt:lpstr>
      <vt:lpstr>目录</vt:lpstr>
      <vt:lpstr>项目命题</vt:lpstr>
      <vt:lpstr>开发团队</vt:lpstr>
      <vt:lpstr>PowerPoint 演示文稿</vt:lpstr>
      <vt:lpstr>项目实现技术</vt:lpstr>
      <vt:lpstr>开发遇到的问题</vt:lpstr>
      <vt:lpstr>主要功能</vt:lpstr>
      <vt:lpstr>主要功能</vt:lpstr>
      <vt:lpstr>主要功能</vt:lpstr>
      <vt:lpstr>主要功能</vt:lpstr>
      <vt:lpstr>主要功能</vt:lpstr>
      <vt:lpstr>主要功能</vt:lpstr>
      <vt:lpstr>主要功能</vt:lpstr>
      <vt:lpstr>主要功能</vt:lpstr>
      <vt:lpstr>主要功能</vt:lpstr>
      <vt:lpstr>项目开发学习成果</vt:lpstr>
      <vt:lpstr>项目未来愿景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Semester project on</dc:title>
  <dc:creator>Shahnawaz</dc:creator>
  <cp:lastModifiedBy>qzuser</cp:lastModifiedBy>
  <cp:revision>49</cp:revision>
  <dcterms:created xsi:type="dcterms:W3CDTF">2016-12-16T07:43:00Z</dcterms:created>
  <dcterms:modified xsi:type="dcterms:W3CDTF">2019-01-08T01:51:12Z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